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theme/theme2.xml" ContentType="application/vnd.openxmlformats-officedocument.theme+xml"/>
  <Override PartName="/ppt/media/image21.jpg" ContentType="image/jpeg"/>
  <Override PartName="/ppt/media/image22.jpg" ContentType="image/jpeg"/>
  <Override PartName="/ppt/media/image34.jpg" ContentType="image/jpeg"/>
  <Override PartName="/ppt/media/image35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70" r:id="rId9"/>
    <p:sldId id="263" r:id="rId10"/>
    <p:sldId id="265" r:id="rId11"/>
    <p:sldId id="266" r:id="rId12"/>
    <p:sldId id="295" r:id="rId13"/>
    <p:sldId id="274" r:id="rId14"/>
    <p:sldId id="275" r:id="rId15"/>
    <p:sldId id="276" r:id="rId16"/>
    <p:sldId id="293" r:id="rId17"/>
    <p:sldId id="294" r:id="rId18"/>
    <p:sldId id="267" r:id="rId19"/>
    <p:sldId id="268" r:id="rId20"/>
    <p:sldId id="269" r:id="rId21"/>
    <p:sldId id="285" r:id="rId22"/>
    <p:sldId id="287" r:id="rId23"/>
    <p:sldId id="286" r:id="rId24"/>
    <p:sldId id="288" r:id="rId25"/>
    <p:sldId id="289" r:id="rId26"/>
    <p:sldId id="282" r:id="rId27"/>
    <p:sldId id="290" r:id="rId28"/>
    <p:sldId id="292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4343"/>
    <a:srgbClr val="4D4D4D"/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3324" autoAdjust="0"/>
  </p:normalViewPr>
  <p:slideViewPr>
    <p:cSldViewPr>
      <p:cViewPr varScale="1">
        <p:scale>
          <a:sx n="104" d="100"/>
          <a:sy n="104" d="100"/>
        </p:scale>
        <p:origin x="163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F0860-472A-44D1-946E-4B25A99BF5D9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6F2E68-5F59-44D2-A149-9D7536F665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5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F2E68-5F59-44D2-A149-9D7536F66505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7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1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16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0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84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13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31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8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6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27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58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FAD5A-B879-4F98-84CD-B999F8FA528A}" type="datetimeFigureOut">
              <a:rPr lang="it-IT" smtClean="0"/>
              <a:t>02/09/2020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69A2D-EBC9-4090-964E-B22B77518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761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046" y1="81982" x2="96445" y2="81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3808" y="5800725"/>
            <a:ext cx="61626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944216" y="126876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r>
              <a:rPr lang="it-IT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Qualità e innovazione dal 1960</a:t>
            </a:r>
            <a:r>
              <a:rPr lang="it-IT" sz="11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/>
            </a:r>
            <a:br>
              <a:rPr lang="it-IT" sz="11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</a:br>
            <a:endParaRPr lang="it-IT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ahnschrift Light Condensed" panose="020B0502040204020203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-252536" y="764704"/>
            <a:ext cx="4572000" cy="8215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pitchFamily="34" charset="0"/>
              </a:rPr>
              <a:t>«MADE IN ITALY»</a:t>
            </a:r>
            <a:endParaRPr lang="it-IT" sz="3600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187624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 smtClean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entury Schoolbook" panose="02040604050505020304" pitchFamily="18" charset="0"/>
            </a:endParaRPr>
          </a:p>
          <a:p>
            <a:r>
              <a:rPr lang="it-IT" dirty="0" smtClean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ahnschrift Light Condensed" panose="020B0502040204020203" pitchFamily="34" charset="0"/>
              </a:rPr>
              <a:t>SOMMA LOMBARDO, 2 SETTEMBRE 2020</a:t>
            </a:r>
            <a:endParaRPr lang="it-IT" dirty="0">
              <a:ln w="317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Bahnschrift Light Condensed" panose="020B0502040204020203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09" y="0"/>
            <a:ext cx="4473791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44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476672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CIFRE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980728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7504" y="908720"/>
            <a:ext cx="90364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Fatturato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2019 € 5.020.000 ( +7,5% vs 2018)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Fatturato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2018 € 4.670.000 (+15% vs 2017)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Dipendenti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25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2019: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stabilimento nuovo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3000m²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oltre all'impianto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originale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4500m²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Torni, 5 Macchine per piegatura, 6 Macchine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crimpatura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Forno per saldobrasatura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2" b="11229"/>
          <a:stretch/>
        </p:blipFill>
        <p:spPr bwMode="auto">
          <a:xfrm>
            <a:off x="5750371" y="3356992"/>
            <a:ext cx="3070101" cy="1748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73216"/>
            <a:ext cx="3387190" cy="957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PARCO MACCHINE</a:t>
            </a:r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79512" y="764704"/>
            <a:ext cx="56166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orni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automatici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monomandrino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CNC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torni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multimandrino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macchine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crimpatura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macchine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piegatura manuale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macchine per piegatura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283968" y="2708920"/>
            <a:ext cx="478802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forno per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saldobrasatura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ricottura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macchina formatrice di estremità 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walterscheid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CNC B56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2SM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70bar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tornio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fantina mobile 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Hanwha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STL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38H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tornio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fantina mobile 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Hanwha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XD26H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6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1"/>
          <a:stretch/>
        </p:blipFill>
        <p:spPr bwMode="auto">
          <a:xfrm>
            <a:off x="7462" y="260648"/>
            <a:ext cx="9136538" cy="53558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1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2" b="10669"/>
          <a:stretch/>
        </p:blipFill>
        <p:spPr bwMode="auto">
          <a:xfrm>
            <a:off x="-879" y="476672"/>
            <a:ext cx="9126724" cy="502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92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957" b="2096"/>
          <a:stretch/>
        </p:blipFill>
        <p:spPr bwMode="auto">
          <a:xfrm>
            <a:off x="0" y="-14494"/>
            <a:ext cx="9144000" cy="5553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00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9" y="1196752"/>
            <a:ext cx="9128581" cy="3548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45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/>
          <a:stretch/>
        </p:blipFill>
        <p:spPr>
          <a:xfrm>
            <a:off x="0" y="0"/>
            <a:ext cx="914400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t="11850" r="219" b="23821"/>
          <a:stretch/>
        </p:blipFill>
        <p:spPr>
          <a:xfrm>
            <a:off x="2393098" y="14899"/>
            <a:ext cx="6750902" cy="579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INVESTIMENTO 2018-2019</a:t>
            </a:r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79512" y="908720"/>
            <a:ext cx="5616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nuovo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stabilimento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un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totale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 4500m²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Previsto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multi-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mandrini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CNC (6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CNC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Tornio verticale (Raccordi di grande diametro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Elevata flessibilità e autonomia nelle operazioni di lavorazione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2892609" cy="1850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293096"/>
            <a:ext cx="2890603" cy="1983958"/>
          </a:xfrm>
          <a:prstGeom prst="round2DiagRect">
            <a:avLst>
              <a:gd name="adj1" fmla="val 0"/>
              <a:gd name="adj2" fmla="val 1962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28834" y="398940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RACCORDI PER TUBI FLESSIBILI - ADATTATORI</a:t>
            </a:r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2555776" y="4042807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Disponibile a magazzino, raccordi e adattatori con filettatura: 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JIC</a:t>
            </a: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ORFS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r>
              <a:rPr lang="en-US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BSP</a:t>
            </a: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200150" lvl="2" indent="-285750">
              <a:buFont typeface="Wingdings" panose="05000000000000000000" pitchFamily="2" charset="2"/>
              <a:buChar char="§"/>
            </a:pPr>
            <a:endParaRPr lang="en-US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in acciaio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carbonio e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acciaio inossidabile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standard e personalizzato. </a:t>
            </a:r>
          </a:p>
          <a:p>
            <a:endParaRPr lang="it-IT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Serie 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it-IT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One-Piece</a:t>
            </a:r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'' su ordinazione.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" r="1357"/>
          <a:stretch/>
        </p:blipFill>
        <p:spPr bwMode="auto">
          <a:xfrm>
            <a:off x="0" y="1772816"/>
            <a:ext cx="9144000" cy="195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" r="3431"/>
          <a:stretch/>
        </p:blipFill>
        <p:spPr bwMode="auto">
          <a:xfrm>
            <a:off x="-19533" y="1637599"/>
            <a:ext cx="3631092" cy="235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8" r="1827" b="7619"/>
          <a:stretch/>
        </p:blipFill>
        <p:spPr bwMode="auto">
          <a:xfrm>
            <a:off x="5200539" y="1628800"/>
            <a:ext cx="3943461" cy="235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r="12606"/>
          <a:stretch/>
        </p:blipFill>
        <p:spPr bwMode="auto">
          <a:xfrm>
            <a:off x="3578875" y="1628800"/>
            <a:ext cx="1636394" cy="2353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5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MISSIONE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F.lli Barzon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srl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fondata nel 1960, è oggi un'azienda leader nella produzione di pezzi torniti di precisione di alta qualità e affidabilità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nostra missione è quella di innovare e sviluppare nuove e impegnative applicazioni, aumentando il target dei clienti e migliorando le competenze di base dell'azienda nei settori di competenza più importanti.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1" y="4509120"/>
            <a:ext cx="2569450" cy="1860798"/>
          </a:xfrm>
          <a:prstGeom prst="snip2DiagRect">
            <a:avLst>
              <a:gd name="adj1" fmla="val 0"/>
              <a:gd name="adj2" fmla="val 2499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40859"/>
            <a:ext cx="2521793" cy="1880229"/>
          </a:xfrm>
          <a:prstGeom prst="snip2DiagRect">
            <a:avLst>
              <a:gd name="adj1" fmla="val 2178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7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 SAGOMATI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107504" y="764704"/>
            <a:ext cx="56886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 per basse, medie e alte pressioni dotati di tutti i tipi di raccordi idraulici: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ORFS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JIC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" r="1784" b="2122"/>
          <a:stretch/>
        </p:blipFill>
        <p:spPr bwMode="auto">
          <a:xfrm>
            <a:off x="-36512" y="2275228"/>
            <a:ext cx="2751525" cy="1801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14" y="2275226"/>
            <a:ext cx="6493934" cy="180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491880" y="4242574"/>
            <a:ext cx="64087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Produzione di tubi sia per saldatura che per </a:t>
            </a:r>
            <a:r>
              <a:rPr lang="it-IT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deformazione</a:t>
            </a:r>
            <a:endParaRPr lang="it-IT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7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/>
          <a:stretch/>
        </p:blipFill>
        <p:spPr bwMode="auto">
          <a:xfrm>
            <a:off x="0" y="1421353"/>
            <a:ext cx="4736371" cy="3303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5"/>
          <a:stretch/>
        </p:blipFill>
        <p:spPr bwMode="auto">
          <a:xfrm>
            <a:off x="4736371" y="1431921"/>
            <a:ext cx="4407630" cy="331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092280" y="4797152"/>
            <a:ext cx="1870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 SAGOMATI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1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1963"/>
            <a:ext cx="9144000" cy="265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7092280" y="4797152"/>
            <a:ext cx="1870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 SAGOMATI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" y="1329271"/>
            <a:ext cx="4561339" cy="336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" r="2246"/>
          <a:stretch/>
        </p:blipFill>
        <p:spPr bwMode="auto">
          <a:xfrm>
            <a:off x="4572000" y="1329271"/>
            <a:ext cx="4571999" cy="33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660415" y="4797152"/>
            <a:ext cx="295214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FINITURE SPECIALI</a:t>
            </a:r>
            <a:endParaRPr lang="it-IT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00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0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" y="44624"/>
            <a:ext cx="906719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39"/>
          <a:stretch/>
        </p:blipFill>
        <p:spPr bwMode="auto">
          <a:xfrm>
            <a:off x="5580112" y="2420888"/>
            <a:ext cx="3528392" cy="4363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" y="2434871"/>
            <a:ext cx="5452522" cy="292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297242" y="5435932"/>
            <a:ext cx="2210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FINITURE SPECIALI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4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684614" y="4581128"/>
            <a:ext cx="3273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TRASMISSIONE IDROSTATICA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596068" cy="3405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68" y="1021394"/>
            <a:ext cx="4656452" cy="343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5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SALDATURA - BANCO DI PROVA</a:t>
            </a:r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4484216" y="4005064"/>
            <a:ext cx="4644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saldatura dell'acciaio al carbonio e dell'acciaio inossidabile viene effettuata mediante brasatura forte con materiale d'apporto, brasatura in atmosfera controllata, saldatura elettrica MIG/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che garantisce un flusso completo del processo di produzione fino alla prova finale al banco.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4"/>
          <a:stretch/>
        </p:blipFill>
        <p:spPr bwMode="auto">
          <a:xfrm>
            <a:off x="-36512" y="1844824"/>
            <a:ext cx="2739206" cy="208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694" y="1844822"/>
            <a:ext cx="6552729" cy="208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86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RACCORDI </a:t>
            </a:r>
            <a:r>
              <a:rPr lang="it-IT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INTERLOCK</a:t>
            </a:r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" y="1628799"/>
            <a:ext cx="5268098" cy="25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/>
          <a:stretch/>
        </p:blipFill>
        <p:spPr bwMode="auto">
          <a:xfrm>
            <a:off x="5292080" y="1628799"/>
            <a:ext cx="3822596" cy="255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00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046" y1="81982" x2="96445" y2="81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3808" y="5800725"/>
            <a:ext cx="61626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683568" y="2060848"/>
            <a:ext cx="7416824" cy="82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600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Britannic Bold" panose="020B0903060703020204" pitchFamily="34" charset="0"/>
              </a:rPr>
              <a:t>GRAZIE PER L'ATTENZIONE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09" y="0"/>
            <a:ext cx="4473791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401452" y="2939772"/>
            <a:ext cx="6720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“</a:t>
            </a:r>
            <a:r>
              <a:rPr lang="it-IT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Un cliente soddisfatto è la migliore strategia commerciale ~ Michael </a:t>
            </a:r>
            <a:r>
              <a:rPr lang="it-IT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LeBoeuf</a:t>
            </a:r>
            <a:endParaRPr lang="it-IT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6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REPARTI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IDRAULICI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336674" y="85992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TORNERIA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MECCANICA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364088" y="2822315"/>
            <a:ext cx="3609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ASSEMBLAGGIO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FLESSIBILI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312" y="1324471"/>
            <a:ext cx="3897338" cy="2600627"/>
          </a:xfrm>
          <a:prstGeom prst="snip2DiagRect">
            <a:avLst>
              <a:gd name="adj1" fmla="val 2930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74" y="3308444"/>
            <a:ext cx="3837758" cy="2560870"/>
          </a:xfrm>
          <a:prstGeom prst="snip2DiagRect">
            <a:avLst>
              <a:gd name="adj1" fmla="val 3059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488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REPARTO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INDUSTRIALE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232248" y="90872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SAGOMATI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33564" y="2789435"/>
            <a:ext cx="1412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SALDATURA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pe bendi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1408873"/>
            <a:ext cx="4399397" cy="2474661"/>
          </a:xfrm>
          <a:prstGeom prst="snip2DiagRect">
            <a:avLst>
              <a:gd name="adj1" fmla="val 30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94276"/>
            <a:ext cx="4208578" cy="2808312"/>
          </a:xfrm>
          <a:prstGeom prst="snip2DiagRect">
            <a:avLst>
              <a:gd name="adj1" fmla="val 2773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893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MERCATO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principali campi di applicazione dei </a:t>
            </a:r>
            <a:r>
              <a:rPr lang="it-IT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prodotti </a:t>
            </a:r>
            <a:r>
              <a:rPr lang="it-IT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idraulici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Fratelli Barzon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sono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it-I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Costruttore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primo equipaggiamento </a:t>
            </a:r>
            <a:endParaRPr lang="it-I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Ricambi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Macchine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movimento terra e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sollevamento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Acciaierie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cave e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miniere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Agricoltura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silvicoltura</a:t>
            </a:r>
          </a:p>
          <a:p>
            <a:pPr marL="285750" indent="-285750">
              <a:buFontTx/>
              <a:buChar char="-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Settore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Energia, Petrolio e Gas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900" y="3556992"/>
            <a:ext cx="2736304" cy="1456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80" y="4895907"/>
            <a:ext cx="1224136" cy="1341405"/>
          </a:xfrm>
          <a:prstGeom prst="snip2DiagRect">
            <a:avLst>
              <a:gd name="adj1" fmla="val 0"/>
              <a:gd name="adj2" fmla="val 17488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52" y="1904476"/>
            <a:ext cx="2791899" cy="15245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5"/>
          <a:stretch/>
        </p:blipFill>
        <p:spPr bwMode="auto">
          <a:xfrm>
            <a:off x="6242932" y="5157192"/>
            <a:ext cx="2721556" cy="13091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40" y="3256588"/>
            <a:ext cx="1296144" cy="1506483"/>
          </a:xfrm>
          <a:prstGeom prst="snip2DiagRect">
            <a:avLst>
              <a:gd name="adj1" fmla="val 0"/>
              <a:gd name="adj2" fmla="val 2298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084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5032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MERCATO</a:t>
            </a:r>
          </a:p>
          <a:p>
            <a:endParaRPr lang="it-IT" sz="9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principali campi di applicazione dei prodotti industriali Fratelli Barzon sono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Aspirazione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acqua, aria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Acqua calda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saldatura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Applicazione antincendio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Tubo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carburante per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aerei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Tubo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flessibile da miniera,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acciaierie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Manipolazione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materiale (tubi antiabrasivi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flessibili per prodotti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Tubo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flessibile di erogazione del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petrolio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Oli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minerali, combustibili, estrazione di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Tubi marini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Tubo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OffShore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Fango, materiali sfusi, olio.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8047"/>
          <a:stretch/>
        </p:blipFill>
        <p:spPr bwMode="auto">
          <a:xfrm>
            <a:off x="5508104" y="4221088"/>
            <a:ext cx="3329947" cy="21302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44824"/>
            <a:ext cx="3332470" cy="2096041"/>
          </a:xfrm>
          <a:prstGeom prst="snip2DiagRect">
            <a:avLst>
              <a:gd name="adj1" fmla="val 1869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43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8070" y="269354"/>
            <a:ext cx="55580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QUALITA</a:t>
            </a:r>
          </a:p>
          <a:p>
            <a:endParaRPr lang="it-IT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23528" y="764704"/>
            <a:ext cx="46805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5496" y="908720"/>
            <a:ext cx="71881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F.lli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Barzon migliora un rigoroso sistema di ispezione della qualità in tutto il processo di produzione grazie ad una tecnologia di misura avanzata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 misura laser </a:t>
            </a:r>
            <a:endParaRPr lang="it-I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Macchina </a:t>
            </a:r>
            <a:r>
              <a:rPr lang="it-IT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CMM</a:t>
            </a:r>
            <a:endParaRPr lang="it-IT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Banco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impulsi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Macchina 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 prove di durezza.</a:t>
            </a:r>
          </a:p>
        </p:txBody>
      </p:sp>
      <p:grpSp>
        <p:nvGrpSpPr>
          <p:cNvPr id="12" name="object 7"/>
          <p:cNvGrpSpPr/>
          <p:nvPr/>
        </p:nvGrpSpPr>
        <p:grpSpPr>
          <a:xfrm>
            <a:off x="6005211" y="5590081"/>
            <a:ext cx="2680711" cy="832103"/>
            <a:chOff x="-135632" y="5535167"/>
            <a:chExt cx="2680711" cy="832103"/>
          </a:xfrm>
        </p:grpSpPr>
        <p:sp>
          <p:nvSpPr>
            <p:cNvPr id="13" name="object 8"/>
            <p:cNvSpPr/>
            <p:nvPr/>
          </p:nvSpPr>
          <p:spPr>
            <a:xfrm>
              <a:off x="1427988" y="5689091"/>
              <a:ext cx="1117091" cy="5242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9"/>
            <p:cNvSpPr/>
            <p:nvPr/>
          </p:nvSpPr>
          <p:spPr>
            <a:xfrm>
              <a:off x="-135632" y="5535167"/>
              <a:ext cx="1362456" cy="8321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427495"/>
            <a:ext cx="2726208" cy="1945721"/>
          </a:xfrm>
          <a:prstGeom prst="snip2DiagRect">
            <a:avLst>
              <a:gd name="adj1" fmla="val 22658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59628"/>
            <a:ext cx="2927611" cy="1865172"/>
          </a:xfrm>
          <a:prstGeom prst="snip2DiagRect">
            <a:avLst>
              <a:gd name="adj1" fmla="val 23651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5896" y="3875074"/>
            <a:ext cx="2478651" cy="1498142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8141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5"/>
          <a:stretch/>
        </p:blipFill>
        <p:spPr bwMode="auto">
          <a:xfrm>
            <a:off x="35495" y="5805264"/>
            <a:ext cx="4700876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382" y="1700809"/>
            <a:ext cx="4644009" cy="347379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73" y="1700808"/>
            <a:ext cx="4644008" cy="34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1400"/>
            <a:ext cx="10081120" cy="4400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203848" y="4365104"/>
            <a:ext cx="576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  <a:cs typeface="Times New Roman" panose="02020603050405020304" pitchFamily="18" charset="0"/>
              </a:rPr>
              <a:t>Il lavoro di qualità non è mai un incidente...</a:t>
            </a:r>
          </a:p>
        </p:txBody>
      </p:sp>
    </p:spTree>
    <p:extLst>
      <p:ext uri="{BB962C8B-B14F-4D97-AF65-F5344CB8AC3E}">
        <p14:creationId xmlns:p14="http://schemas.microsoft.com/office/powerpoint/2010/main" val="16069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</a:spPr>
      <a:bodyPr wrap="square" lIns="0" tIns="0" rIns="0" bIns="0" rtlCol="0"/>
      <a:lstStyle>
        <a:defPPr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1158</TotalTime>
  <Words>550</Words>
  <Application>Microsoft Office PowerPoint</Application>
  <PresentationFormat>Presentazione su schermo (4:3)</PresentationFormat>
  <Paragraphs>104</Paragraphs>
  <Slides>28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41" baseType="lpstr">
      <vt:lpstr>Arial</vt:lpstr>
      <vt:lpstr>Bahnschrift Light Condensed</vt:lpstr>
      <vt:lpstr>Britannic Bold</vt:lpstr>
      <vt:lpstr>Calibri</vt:lpstr>
      <vt:lpstr>Century Schoolbook</vt:lpstr>
      <vt:lpstr>Courier New</vt:lpstr>
      <vt:lpstr>Goudy Old Style</vt:lpstr>
      <vt:lpstr>Segoe UI Black</vt:lpstr>
      <vt:lpstr>Segoe UI Semibold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</dc:creator>
  <cp:lastModifiedBy>Qualita</cp:lastModifiedBy>
  <cp:revision>60</cp:revision>
  <dcterms:created xsi:type="dcterms:W3CDTF">2019-12-09T10:59:14Z</dcterms:created>
  <dcterms:modified xsi:type="dcterms:W3CDTF">2020-09-02T06:43:40Z</dcterms:modified>
</cp:coreProperties>
</file>